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7" r:id="rId6"/>
    <p:sldId id="368" r:id="rId7"/>
    <p:sldId id="369" r:id="rId8"/>
    <p:sldId id="286" r:id="rId9"/>
    <p:sldId id="370" r:id="rId10"/>
    <p:sldId id="371" r:id="rId11"/>
    <p:sldId id="372" r:id="rId12"/>
    <p:sldId id="373" r:id="rId13"/>
    <p:sldId id="374" r:id="rId14"/>
    <p:sldId id="376" r:id="rId15"/>
    <p:sldId id="377" r:id="rId16"/>
    <p:sldId id="36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er O Crab" initials="OOC" lastIdx="2" clrIdx="0">
    <p:extLst>
      <p:ext uri="{19B8F6BF-5375-455C-9EA6-DF929625EA0E}">
        <p15:presenceInfo xmlns:p15="http://schemas.microsoft.com/office/powerpoint/2012/main" xmlns="" userId="S-1-5-21-3535362370-1053918279-1997843413-7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C71"/>
    <a:srgbClr val="6A95CA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400" autoAdjust="0"/>
  </p:normalViewPr>
  <p:slideViewPr>
    <p:cSldViewPr>
      <p:cViewPr>
        <p:scale>
          <a:sx n="103" d="100"/>
          <a:sy n="103" d="100"/>
        </p:scale>
        <p:origin x="-204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964274-35C4-49B5-B6C2-2CFDAF98711E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FBA607-4186-4566-AC32-E131D32BF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7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FE117D-719C-4759-A43D-2C0DAFDB7346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9ED099-7F68-4E5C-89C5-836E9E54E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6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50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9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0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ED099-7F68-4E5C-89C5-836E9E54E8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uxonelogo groot-0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pic>
        <p:nvPicPr>
          <p:cNvPr id="7" name="Picture 6" descr="duxone slide1-0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4096" y="2130425"/>
            <a:ext cx="7772400" cy="938535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64" y="2996952"/>
            <a:ext cx="6400800" cy="864096"/>
          </a:xfrm>
        </p:spPr>
        <p:txBody>
          <a:bodyPr anchor="t">
            <a:normAutofit/>
          </a:bodyPr>
          <a:lstStyle>
            <a:lvl1pPr marL="0" indent="0" algn="l">
              <a:buNone/>
              <a:defRPr sz="60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4" y="6479758"/>
            <a:ext cx="2959465" cy="2616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l-B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AXALTA COATING SYSTEMS BRAND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1824" y="1700808"/>
            <a:ext cx="7772400" cy="938535"/>
          </a:xfrm>
        </p:spPr>
        <p:txBody>
          <a:bodyPr anchor="t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99592" y="2564904"/>
            <a:ext cx="6400800" cy="864096"/>
          </a:xfrm>
        </p:spPr>
        <p:txBody>
          <a:bodyPr anchor="t">
            <a:normAutofit/>
          </a:bodyPr>
          <a:lstStyle>
            <a:lvl1pPr marL="0" indent="0" algn="l">
              <a:buNone/>
              <a:defRPr sz="60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4" y="6510536"/>
            <a:ext cx="2448106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l-B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AXALTA COATING SYSTEMS BRAND</a:t>
            </a:r>
            <a:endParaRPr 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22096" y="6376243"/>
            <a:ext cx="37038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9DF139E-DAB5-4EBA-B9FC-829AB99C3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9952" y="6376243"/>
            <a:ext cx="44077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FOOTER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uxone slide3-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75656" y="274638"/>
            <a:ext cx="720080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200800" cy="3921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DF139E-DAB5-4EBA-B9FC-829AB99C33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84751" y="1484784"/>
            <a:ext cx="7191970" cy="503510"/>
          </a:xfrm>
        </p:spPr>
        <p:txBody>
          <a:bodyPr>
            <a:normAutofit/>
          </a:bodyPr>
          <a:lstStyle>
            <a:lvl1pPr>
              <a:buFontTx/>
              <a:buNone/>
              <a:defRPr sz="2000" i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504" y="6510536"/>
            <a:ext cx="2448106" cy="2308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nl-B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AXALTA COATING SYSTEMS BRAND</a:t>
            </a:r>
            <a:endParaRPr 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39952" y="6376243"/>
            <a:ext cx="4407768" cy="365125"/>
          </a:xfrm>
        </p:spPr>
        <p:txBody>
          <a:bodyPr/>
          <a:lstStyle/>
          <a:p>
            <a:r>
              <a:rPr lang="nl-BE" dirty="0"/>
              <a:t>FOOTER</a:t>
            </a:r>
            <a:endParaRPr lang="en-US" dirty="0"/>
          </a:p>
        </p:txBody>
      </p:sp>
      <p:pic>
        <p:nvPicPr>
          <p:cNvPr id="9" name="Picture 8" descr="duxonelogo klein-05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ody Slide_orang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FCC66-3F51-46DD-B863-4784757D44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6492240"/>
            <a:ext cx="1938528" cy="36576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000" dirty="0" err="1">
                <a:latin typeface="+mn-lt"/>
              </a:rPr>
              <a:t>Axalta</a:t>
            </a:r>
            <a:r>
              <a:rPr lang="en-US" sz="1000" baseline="0" dirty="0">
                <a:latin typeface="+mn-lt"/>
              </a:rPr>
              <a:t> Coating Systems</a:t>
            </a:r>
            <a:endParaRPr lang="en-US" sz="1000" dirty="0">
              <a:latin typeface="+mn-lt"/>
            </a:endParaRPr>
          </a:p>
        </p:txBody>
      </p:sp>
      <p:pic>
        <p:nvPicPr>
          <p:cNvPr id="8" name="Picture 7" descr="int_axl_tm_rgb_red_po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19288" y="393192"/>
            <a:ext cx="740663" cy="6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8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Bullet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7600" y="6376243"/>
            <a:ext cx="440776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BE" dirty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2096" y="6376243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900" b="1" kern="120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49DF139E-DAB5-4EBA-B9FC-829AB99C33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MSIPCM517f4f7bb48292d174317f0b" descr="{&quot;HashCode&quot;:-500064912,&quot;Placement&quot;:&quot;Footer&quot;,&quot;Top&quot;:522.0343,&quot;Left&quot;:0.0,&quot;SlideWidth&quot;:720,&quot;SlideHeight&quot;:540}"/>
          <p:cNvSpPr txBox="1"/>
          <p:nvPr userDrawn="1"/>
        </p:nvSpPr>
        <p:spPr>
          <a:xfrm>
            <a:off x="0" y="6629836"/>
            <a:ext cx="1434845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Sensitivity: Business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742950" algn="l" defTabSz="914400" rtl="0" eaLnBrk="1" latinLnBrk="0" hangingPunct="1">
        <a:spcBef>
          <a:spcPct val="20000"/>
        </a:spcBef>
        <a:buFontTx/>
        <a:buNone/>
        <a:defRPr sz="1600" b="1" i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268288" indent="-904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i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938535"/>
          </a:xfrm>
        </p:spPr>
        <p:txBody>
          <a:bodyPr/>
          <a:lstStyle/>
          <a:p>
            <a:pPr algn="ctr"/>
            <a:r>
              <a:rPr lang="ru-RU" sz="2800" dirty="0"/>
              <a:t>РУКОВОДСТВО ПО ИСПОЛЬЗОВАНИЮ ДОБАВОК ДЛЯ ТОНИРОВАНИЯ ЛАКОВ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71969-B001-45C8-8211-AA0916056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Рабочий процесс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76ED2B-16B4-415F-BB2C-040D51BBD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700784"/>
            <a:ext cx="8302752" cy="4389120"/>
          </a:xfrm>
        </p:spPr>
        <p:txBody>
          <a:bodyPr/>
          <a:lstStyle/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Приготовьте обе версии лака – тонированного и стандартного, используя один и тот же отвердитель</a:t>
            </a:r>
            <a:r>
              <a:rPr lang="en-GB" sz="1400" dirty="0"/>
              <a:t>: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Рекомендуется использовать медленный отвердитель, что способствует более лёгкому нанесению и созданию незаметного перехода между тонированной и стандартной версиями лака. 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Используйте ту же технику нанесения, которую вы использовали при изготовлении тестовых карточек для определения необходимого количества слоёв тонированного лака для наилучшего попадания в цвет. </a:t>
            </a:r>
            <a:endParaRPr lang="en-US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FC50E5F-448C-4C12-A6F3-7C7A047A6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042416"/>
            <a:ext cx="7191970" cy="503510"/>
          </a:xfrm>
        </p:spPr>
        <p:txBody>
          <a:bodyPr/>
          <a:lstStyle/>
          <a:p>
            <a:r>
              <a:rPr lang="ru-RU" dirty="0"/>
              <a:t>Тонированный лак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968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93459-4604-4653-AD5E-E34AF50A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Рабочий процесс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B2912-4B86-43BE-A535-A03A9B04C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700784"/>
            <a:ext cx="8302752" cy="4389120"/>
          </a:xfrm>
        </p:spPr>
        <p:txBody>
          <a:bodyPr/>
          <a:lstStyle/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Нанесите закрытый слой тонированного лака, полностью перекрыв ранее нанесенное базовое покрытие.</a:t>
            </a: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Нанесите один слой </a:t>
            </a:r>
            <a:r>
              <a:rPr lang="ru-RU" sz="1400" dirty="0" err="1"/>
              <a:t>нетонированного</a:t>
            </a:r>
            <a:r>
              <a:rPr lang="ru-RU" sz="1400" dirty="0"/>
              <a:t> лака до границ детали или зоны перехода, соединив слои тонированного и </a:t>
            </a:r>
            <a:r>
              <a:rPr lang="ru-RU" sz="1400" dirty="0" err="1"/>
              <a:t>нетонированного</a:t>
            </a:r>
            <a:r>
              <a:rPr lang="ru-RU" sz="1400" dirty="0"/>
              <a:t> лаков.</a:t>
            </a: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Межслойная выдержка </a:t>
            </a:r>
            <a:r>
              <a:rPr lang="en-GB" sz="1400" dirty="0"/>
              <a:t>5 – 10 </a:t>
            </a:r>
            <a:r>
              <a:rPr lang="ru-RU" sz="1400" dirty="0"/>
              <a:t>минут.</a:t>
            </a: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Нанесите второй слой тонированного лака, заходя за кромку первого слоя тонированного лака.</a:t>
            </a: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Нанесите второй слой </a:t>
            </a:r>
            <a:r>
              <a:rPr lang="ru-RU" sz="1400" dirty="0" err="1"/>
              <a:t>нетонированного</a:t>
            </a:r>
            <a:r>
              <a:rPr lang="ru-RU" sz="1400" dirty="0"/>
              <a:t> лака до границ детали или зоны перехода, например до стойки, соединив слои 2 лаков.</a:t>
            </a: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Если требуется третий слой, просушите в течение 10 минут и повторите предыдущий шаг. </a:t>
            </a:r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При необходимости добавьте в </a:t>
            </a:r>
            <a:r>
              <a:rPr lang="ru-RU" sz="1400" dirty="0" err="1"/>
              <a:t>нетонированный</a:t>
            </a:r>
            <a:r>
              <a:rPr lang="ru-RU" sz="1400" dirty="0"/>
              <a:t> лак растворитель для переходов </a:t>
            </a:r>
            <a:r>
              <a:rPr lang="en-GB" sz="1400" dirty="0"/>
              <a:t>DX32</a:t>
            </a:r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Необходимо обеспечить достаточное время сушки финального слоя. Перед продолжением ремонтного процесса необходимо дать автомобилю полностью остыть. </a:t>
            </a:r>
            <a:endParaRPr lang="en-GB" sz="1400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E8E374-5E29-4A61-A8BE-39F14391D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042416"/>
            <a:ext cx="7191970" cy="503510"/>
          </a:xfrm>
        </p:spPr>
        <p:txBody>
          <a:bodyPr/>
          <a:lstStyle/>
          <a:p>
            <a:r>
              <a:rPr lang="ru-RU" dirty="0"/>
              <a:t>Нанесение тонированного лака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27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93459-4604-4653-AD5E-E34AF50A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Рабочий процесс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B2912-4B86-43BE-A535-A03A9B04C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700784"/>
            <a:ext cx="8302752" cy="4389120"/>
          </a:xfrm>
        </p:spPr>
        <p:txBody>
          <a:bodyPr/>
          <a:lstStyle/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После остывания автомобиля до комнатной температуры отшлифуйте поверхность абразивом </a:t>
            </a:r>
            <a:r>
              <a:rPr lang="en-GB" sz="1400" dirty="0"/>
              <a:t>P1000/P1200</a:t>
            </a:r>
            <a:r>
              <a:rPr lang="ru-RU" sz="1400" dirty="0"/>
              <a:t>. Будьте осторожны, чтобы не допустить </a:t>
            </a:r>
            <a:r>
              <a:rPr lang="ru-RU" sz="1400" dirty="0" err="1"/>
              <a:t>прошлифовки</a:t>
            </a:r>
            <a:r>
              <a:rPr lang="ru-RU" sz="1400" dirty="0"/>
              <a:t> лака на краях и изгибах. </a:t>
            </a: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Нанесите </a:t>
            </a:r>
            <a:r>
              <a:rPr lang="ru-RU" sz="1400" dirty="0" err="1"/>
              <a:t>нетонированный</a:t>
            </a:r>
            <a:r>
              <a:rPr lang="ru-RU" sz="1400" dirty="0"/>
              <a:t> лак и просушите, следуя рекомендациям </a:t>
            </a:r>
            <a:r>
              <a:rPr lang="en-GB" sz="1400" dirty="0"/>
              <a:t>TDS</a:t>
            </a:r>
            <a:r>
              <a:rPr lang="ru-RU" sz="1400" dirty="0"/>
              <a:t>.</a:t>
            </a: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После сушки и остывания автомобиля при необходимости отполируйте </a:t>
            </a:r>
            <a:r>
              <a:rPr lang="ru-RU" sz="1400"/>
              <a:t>автомобиль.</a:t>
            </a:r>
            <a:endParaRPr lang="en-GB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DE8E374-5E29-4A61-A8BE-39F14391D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042416"/>
            <a:ext cx="7191970" cy="503510"/>
          </a:xfrm>
        </p:spPr>
        <p:txBody>
          <a:bodyPr/>
          <a:lstStyle/>
          <a:p>
            <a:r>
              <a:rPr lang="ru-RU" dirty="0"/>
              <a:t>Завершение ремонтного процесса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44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938535"/>
          </a:xfrm>
        </p:spPr>
        <p:txBody>
          <a:bodyPr anchor="ctr"/>
          <a:lstStyle/>
          <a:p>
            <a:pPr algn="ctr"/>
            <a:r>
              <a:rPr lang="ru-RU" sz="5000" dirty="0"/>
              <a:t>СПАСИБО</a:t>
            </a:r>
            <a:endParaRPr lang="en-US" sz="50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1960" y="6376243"/>
            <a:ext cx="4407768" cy="365125"/>
          </a:xfrm>
        </p:spPr>
        <p:txBody>
          <a:bodyPr/>
          <a:lstStyle/>
          <a:p>
            <a:r>
              <a:rPr lang="nl-BE" dirty="0"/>
              <a:t>WWW.DUXONE.COM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Описание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700784"/>
            <a:ext cx="8090096" cy="4392512"/>
          </a:xfrm>
        </p:spPr>
        <p:txBody>
          <a:bodyPr>
            <a:normAutofit fontScale="92500" lnSpcReduction="10000"/>
          </a:bodyPr>
          <a:lstStyle/>
          <a:p>
            <a:pPr marL="169863" lvl="2" indent="-169863">
              <a:tabLst>
                <a:tab pos="1716088" algn="l"/>
              </a:tabLst>
            </a:pPr>
            <a:r>
              <a:rPr lang="ru-RU" altLang="en-US" sz="1400" dirty="0"/>
              <a:t>Автомобили, окрашенные в </a:t>
            </a:r>
            <a:r>
              <a:rPr lang="ru-RU" altLang="en-US" sz="1400" dirty="0" err="1"/>
              <a:t>высоконасыщенные</a:t>
            </a:r>
            <a:r>
              <a:rPr lang="ru-RU" altLang="en-US" sz="1400" dirty="0"/>
              <a:t> цвета, уже стали обычным явлением на сегодняшнем рынке. Многие мировые автопроизводители выпускают автомобили, окрашенные в такие привлекательные и обращающие на себя внимание цвета: </a:t>
            </a:r>
            <a:endParaRPr lang="en-US" altLang="en-US" sz="1400" dirty="0"/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altLang="en-US" sz="1400" dirty="0"/>
              <a:t>Ford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altLang="en-US" sz="1400" dirty="0"/>
              <a:t>Mazda 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GB" altLang="en-US" sz="1400" dirty="0"/>
              <a:t>Renault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GB" altLang="en-US" sz="1400" dirty="0"/>
              <a:t>Toyota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altLang="en-US" sz="1400" dirty="0"/>
              <a:t>И другие</a:t>
            </a:r>
            <a:endParaRPr lang="nl-BE" altLang="en-US" sz="1400" dirty="0"/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endParaRPr lang="en-GB" altLang="en-US" sz="1400" dirty="0"/>
          </a:p>
          <a:p>
            <a:pPr marL="169863" lvl="2" indent="-169863">
              <a:tabLst>
                <a:tab pos="1716088" algn="l"/>
              </a:tabLst>
            </a:pPr>
            <a:r>
              <a:rPr lang="ru-RU" altLang="en-US" sz="1400" dirty="0"/>
              <a:t>Добавки для </a:t>
            </a:r>
            <a:r>
              <a:rPr lang="ru-RU" altLang="en-US" sz="1400" dirty="0" err="1"/>
              <a:t>тонирования</a:t>
            </a:r>
            <a:r>
              <a:rPr lang="ru-RU" altLang="en-US" sz="1400" dirty="0"/>
              <a:t> лака позволяют восстанавливать лакокрасочное покрытие автомобилей, окрашенных в </a:t>
            </a:r>
            <a:r>
              <a:rPr lang="ru-RU" altLang="en-US" sz="1400" dirty="0" err="1"/>
              <a:t>высоконасыщенные</a:t>
            </a:r>
            <a:r>
              <a:rPr lang="ru-RU" altLang="en-US" sz="1400" dirty="0"/>
              <a:t> цвета, по приемлемой цене.</a:t>
            </a:r>
            <a:endParaRPr lang="en-GB" altLang="en-US" sz="1400" dirty="0"/>
          </a:p>
          <a:p>
            <a:pPr marL="0" lvl="2" indent="0">
              <a:buNone/>
              <a:tabLst>
                <a:tab pos="1716088" algn="l"/>
              </a:tabLst>
            </a:pPr>
            <a:endParaRPr lang="en-GB" altLang="en-US" sz="1400" dirty="0"/>
          </a:p>
          <a:p>
            <a:pPr marL="169863" lvl="2" indent="-169863">
              <a:tabLst>
                <a:tab pos="1716088" algn="l"/>
              </a:tabLst>
            </a:pPr>
            <a:endParaRPr lang="en-US" altLang="en-US" sz="1400" dirty="0"/>
          </a:p>
          <a:p>
            <a:pPr marL="169863" lvl="2" indent="-169863">
              <a:tabLst>
                <a:tab pos="1716088" algn="l"/>
              </a:tabLst>
            </a:pPr>
            <a:r>
              <a:rPr lang="ru-RU" sz="1400" dirty="0"/>
              <a:t>Для успешного восстановления цветов, в состав которых входит тонированный лак, необходимы следующие материалы:</a:t>
            </a:r>
            <a:r>
              <a:rPr lang="en-GB" sz="1400" dirty="0"/>
              <a:t> </a:t>
            </a:r>
            <a:r>
              <a:rPr lang="en-US" altLang="en-US" sz="1400" dirty="0"/>
              <a:t> 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Базовое покрытие </a:t>
            </a:r>
            <a:r>
              <a:rPr lang="en-GB" sz="1400" dirty="0"/>
              <a:t>Duxone (</a:t>
            </a:r>
            <a:r>
              <a:rPr lang="ru-RU" sz="1400" dirty="0"/>
              <a:t>приготовленное по формуле</a:t>
            </a:r>
            <a:r>
              <a:rPr lang="en-GB" sz="1400" dirty="0"/>
              <a:t>)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Лаки </a:t>
            </a:r>
            <a:r>
              <a:rPr lang="en-GB" sz="1400" dirty="0"/>
              <a:t>Duxone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Добавки для </a:t>
            </a:r>
            <a:r>
              <a:rPr lang="ru-RU" sz="1400" dirty="0" err="1"/>
              <a:t>тонирования</a:t>
            </a:r>
            <a:r>
              <a:rPr lang="ru-RU" sz="1400" dirty="0"/>
              <a:t> лака</a:t>
            </a:r>
            <a:endParaRPr lang="en-GB" sz="1400" dirty="0"/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Отвердители и растворители </a:t>
            </a:r>
            <a:r>
              <a:rPr lang="en-GB" sz="1400" dirty="0"/>
              <a:t>Duxone</a:t>
            </a:r>
          </a:p>
          <a:p>
            <a:pPr marL="169863" lvl="2" indent="-169863">
              <a:tabLst>
                <a:tab pos="1716088" algn="l"/>
              </a:tabLst>
            </a:pPr>
            <a:endParaRPr lang="en-US" altLang="en-US" sz="1400" dirty="0"/>
          </a:p>
          <a:p>
            <a:pPr marL="169863" lvl="2" indent="-169863">
              <a:tabLst>
                <a:tab pos="1716088" algn="l"/>
              </a:tabLst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23279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Продукты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700784"/>
            <a:ext cx="8306120" cy="4392512"/>
          </a:xfrm>
        </p:spPr>
        <p:txBody>
          <a:bodyPr>
            <a:normAutofit/>
          </a:bodyPr>
          <a:lstStyle/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Добавки для </a:t>
            </a:r>
            <a:r>
              <a:rPr lang="ru-RU" altLang="en-US" sz="1400" dirty="0" err="1"/>
              <a:t>тонирования</a:t>
            </a:r>
            <a:r>
              <a:rPr lang="ru-RU" altLang="en-US" sz="1400" dirty="0"/>
              <a:t> лака позволяют восстанавливать лакокрасочное покрытие автомобилей, окрашенных в </a:t>
            </a:r>
            <a:r>
              <a:rPr lang="ru-RU" altLang="en-US" sz="1400" dirty="0" err="1"/>
              <a:t>высоконасыщенные</a:t>
            </a:r>
            <a:r>
              <a:rPr lang="ru-RU" altLang="en-US" sz="1400" dirty="0"/>
              <a:t> цвета, по приемлемой цене. </a:t>
            </a:r>
            <a:r>
              <a:rPr lang="en-US" sz="1400" dirty="0"/>
              <a:t>7 </a:t>
            </a:r>
            <a:r>
              <a:rPr lang="ru-RU" sz="1400" dirty="0"/>
              <a:t>видов добавок в лак поставляются</a:t>
            </a:r>
            <a:r>
              <a:rPr lang="en-US" sz="1400" dirty="0"/>
              <a:t> </a:t>
            </a:r>
            <a:r>
              <a:rPr lang="ru-RU" sz="1400" dirty="0"/>
              <a:t>в банках объёмом </a:t>
            </a:r>
            <a:r>
              <a:rPr lang="en-US" sz="1400" dirty="0"/>
              <a:t>100</a:t>
            </a:r>
            <a:r>
              <a:rPr lang="ru-RU" sz="1400" dirty="0"/>
              <a:t> мл</a:t>
            </a:r>
            <a:r>
              <a:rPr lang="en-US" sz="1400" dirty="0"/>
              <a:t>:</a:t>
            </a:r>
            <a:endParaRPr lang="ru-RU" sz="1400" dirty="0"/>
          </a:p>
          <a:p>
            <a:pPr marL="176213" lvl="2" indent="-176213">
              <a:tabLst>
                <a:tab pos="1716088" algn="l"/>
              </a:tabLst>
            </a:pPr>
            <a:endParaRPr lang="en-GB" sz="1400" dirty="0"/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GB" sz="1400" dirty="0">
                <a:sym typeface="Wingdings" panose="05000000000000000000" pitchFamily="2" charset="2"/>
              </a:rPr>
              <a:t>AXT100 CC Additive 100 Maroon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sz="1400" dirty="0">
                <a:sym typeface="Wingdings" panose="05000000000000000000" pitchFamily="2" charset="2"/>
              </a:rPr>
              <a:t>AXT101 CC Additive 101 Magenta 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sz="1400" dirty="0">
                <a:sym typeface="Wingdings" panose="05000000000000000000" pitchFamily="2" charset="2"/>
              </a:rPr>
              <a:t>AXT102 CC Additive 102 Red (Radiant red)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sz="1400" dirty="0">
                <a:sym typeface="Wingdings" panose="05000000000000000000" pitchFamily="2" charset="2"/>
              </a:rPr>
              <a:t>AXT103 CC Additive 103 Red (Special red)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sz="1400" dirty="0">
                <a:sym typeface="Wingdings" panose="05000000000000000000" pitchFamily="2" charset="2"/>
              </a:rPr>
              <a:t>AXT104 CC Additive 104 Red (Light red)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sz="1400" dirty="0">
                <a:sym typeface="Wingdings" panose="05000000000000000000" pitchFamily="2" charset="2"/>
              </a:rPr>
              <a:t>AXT105 CC Additive 105 Red (Transparent red)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en-US" sz="1400" dirty="0">
                <a:sym typeface="Wingdings" panose="05000000000000000000" pitchFamily="2" charset="2"/>
              </a:rPr>
              <a:t>AXT107 CC Additive 107 Blue </a:t>
            </a:r>
            <a:endParaRPr lang="en-GB" sz="1400" dirty="0">
              <a:sym typeface="Wingdings" panose="05000000000000000000" pitchFamily="2" charset="2"/>
            </a:endParaRPr>
          </a:p>
          <a:p>
            <a:pPr marL="1139825" lvl="4" indent="-285750">
              <a:buFont typeface="Wingdings" panose="05000000000000000000" pitchFamily="2" charset="2"/>
              <a:buChar char="à"/>
              <a:tabLst>
                <a:tab pos="1716088" algn="l"/>
              </a:tabLst>
            </a:pPr>
            <a:endParaRPr lang="en-GB" sz="1400" dirty="0"/>
          </a:p>
          <a:p>
            <a:pPr marL="396875" lvl="3" indent="0">
              <a:tabLst>
                <a:tab pos="1716088" algn="l"/>
              </a:tabLst>
            </a:pPr>
            <a:endParaRPr lang="en-GB" altLang="en-US" sz="1400" dirty="0"/>
          </a:p>
          <a:p>
            <a:pPr marL="396875" lvl="3" indent="0">
              <a:tabLst>
                <a:tab pos="1716088" algn="l"/>
              </a:tabLst>
            </a:pPr>
            <a:endParaRPr lang="en-US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69160"/>
            <a:ext cx="1000864" cy="1000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869160"/>
            <a:ext cx="1000864" cy="1000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869160"/>
            <a:ext cx="1000864" cy="1000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69160"/>
            <a:ext cx="1000864" cy="1000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869160"/>
            <a:ext cx="1000864" cy="1000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869160"/>
            <a:ext cx="1000864" cy="1000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32" y="4869160"/>
            <a:ext cx="1000864" cy="100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0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Продукты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" y="1700784"/>
            <a:ext cx="8306120" cy="4392512"/>
          </a:xfrm>
        </p:spPr>
        <p:txBody>
          <a:bodyPr>
            <a:normAutofit/>
          </a:bodyPr>
          <a:lstStyle/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Лаки </a:t>
            </a:r>
            <a:r>
              <a:rPr lang="en-GB" sz="1400" dirty="0"/>
              <a:t>Duxone: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nl-BE" altLang="en-US" sz="1400" dirty="0"/>
              <a:t>DX40 – 2K Clear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nl-BE" altLang="en-US" sz="1400" dirty="0"/>
              <a:t>DX44 – 2K Fast Clear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nl-BE" altLang="en-US" sz="1400" dirty="0"/>
              <a:t>DX46 – 2K HS Standard Clear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nl-BE" altLang="en-US" sz="1400" dirty="0"/>
              <a:t>DX48 – 2K HS Appearance Clear</a:t>
            </a:r>
          </a:p>
          <a:p>
            <a:pPr marL="396875" lvl="3" indent="0">
              <a:tabLst>
                <a:tab pos="1716088" algn="l"/>
              </a:tabLst>
            </a:pPr>
            <a:endParaRPr lang="nl-BE" altLang="en-US" sz="1400" dirty="0"/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nl-BE" altLang="en-US" sz="1400" dirty="0"/>
              <a:t>DX1044 – </a:t>
            </a:r>
            <a:r>
              <a:rPr lang="nl-BE" sz="1400" dirty="0"/>
              <a:t>2K Productive VOC Clear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nl-BE" sz="1400" dirty="0"/>
              <a:t>DX1046 – 2K VOC Appearance Clear </a:t>
            </a:r>
            <a:endParaRPr lang="en-GB" sz="1400" dirty="0">
              <a:sym typeface="Wingdings" panose="05000000000000000000" pitchFamily="2" charset="2"/>
            </a:endParaRPr>
          </a:p>
          <a:p>
            <a:pPr marL="1139825" lvl="4" indent="-285750">
              <a:buFont typeface="Wingdings" panose="05000000000000000000" pitchFamily="2" charset="2"/>
              <a:buChar char="à"/>
              <a:tabLst>
                <a:tab pos="1716088" algn="l"/>
              </a:tabLst>
            </a:pPr>
            <a:endParaRPr lang="en-GB" sz="1400" dirty="0"/>
          </a:p>
          <a:p>
            <a:pPr marL="396875" lvl="3" indent="0">
              <a:tabLst>
                <a:tab pos="1716088" algn="l"/>
              </a:tabLst>
            </a:pPr>
            <a:endParaRPr lang="en-GB" altLang="en-US" sz="1400" dirty="0"/>
          </a:p>
          <a:p>
            <a:pPr marL="396875" lvl="3" indent="0">
              <a:tabLst>
                <a:tab pos="1716088" algn="l"/>
              </a:tabLst>
            </a:pPr>
            <a:endParaRPr lang="en-US" alt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8" y="4221088"/>
            <a:ext cx="1584176" cy="1584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32" y="4221088"/>
            <a:ext cx="1584176" cy="158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87" y="4221088"/>
            <a:ext cx="1584176" cy="15841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1584176" cy="1584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94717"/>
            <a:ext cx="1584176" cy="1584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24" y="3247845"/>
            <a:ext cx="2531048" cy="253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938535"/>
          </a:xfrm>
        </p:spPr>
        <p:txBody>
          <a:bodyPr anchor="ctr"/>
          <a:lstStyle/>
          <a:p>
            <a:pPr algn="ctr"/>
            <a:r>
              <a:rPr lang="ru-RU" sz="5000" dirty="0"/>
              <a:t>ТЕХНИЧЕСКАЯ ИНФОРМАЦИЯ</a:t>
            </a:r>
            <a:endParaRPr lang="en-US" sz="50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1960" y="6376243"/>
            <a:ext cx="4407768" cy="365125"/>
          </a:xfrm>
        </p:spPr>
        <p:txBody>
          <a:bodyPr/>
          <a:lstStyle/>
          <a:p>
            <a:r>
              <a:rPr lang="nl-BE" dirty="0"/>
              <a:t>WWW.DUXONE.COM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D04CA1-F4C7-4388-8F46-C4C018CF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Подготовка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CB38F3-D791-4C49-9910-35E42F9EA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700784"/>
            <a:ext cx="8302752" cy="4389120"/>
          </a:xfrm>
        </p:spPr>
        <p:txBody>
          <a:bodyPr>
            <a:normAutofit/>
          </a:bodyPr>
          <a:lstStyle/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Для определения необходимого количества слоёв тонированного лака необходимо следовать следующим рекомендациям</a:t>
            </a:r>
            <a:r>
              <a:rPr lang="en-GB" sz="1400" dirty="0"/>
              <a:t>:</a:t>
            </a:r>
            <a:endParaRPr lang="ru-RU" sz="1400" dirty="0"/>
          </a:p>
          <a:p>
            <a:pPr marL="176213" lvl="2" indent="-176213">
              <a:tabLst>
                <a:tab pos="1716088" algn="l"/>
              </a:tabLst>
            </a:pPr>
            <a:endParaRPr lang="en-GB" sz="1400" dirty="0"/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Закрепите 2 карточки для тест-</a:t>
            </a:r>
            <a:r>
              <a:rPr lang="ru-RU" sz="1400" dirty="0" err="1"/>
              <a:t>напылений</a:t>
            </a:r>
            <a:r>
              <a:rPr lang="ru-RU" sz="1400" dirty="0"/>
              <a:t> в центре старой детали для определения и отработки техники нанесения, которую вы будете использовать позже при окраске ремонтируемой детали.</a:t>
            </a:r>
            <a:endParaRPr lang="de-DE" sz="1400" dirty="0"/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Нанесите базовое покрытие </a:t>
            </a:r>
            <a:r>
              <a:rPr lang="en-GB" sz="1400" dirty="0"/>
              <a:t>Nason </a:t>
            </a:r>
            <a:r>
              <a:rPr lang="ru-RU" sz="1400" dirty="0"/>
              <a:t>до укрывистости.</a:t>
            </a:r>
            <a:endParaRPr lang="en-GB" sz="1400" dirty="0"/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После межслойной выдержки замаскируйте одну из карточек.</a:t>
            </a:r>
            <a:endParaRPr lang="en-GB" sz="1400" dirty="0"/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На оставшуюся карточку нанесите 1 слой тонированного лака. Выдержите</a:t>
            </a:r>
            <a:r>
              <a:rPr lang="en-GB" sz="1400" dirty="0"/>
              <a:t> 5</a:t>
            </a:r>
            <a:r>
              <a:rPr lang="ru-RU" sz="1400" dirty="0"/>
              <a:t> </a:t>
            </a:r>
            <a:r>
              <a:rPr lang="en-GB" sz="1400" dirty="0"/>
              <a:t>-10 </a:t>
            </a:r>
            <a:r>
              <a:rPr lang="ru-RU" sz="1400" dirty="0"/>
              <a:t>минут.</a:t>
            </a:r>
            <a:endParaRPr lang="en-GB" sz="1400" dirty="0"/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После межслойной выдержки снимите маскировочную плёнку с другой карточки и нанесите на неё 1 слой тонированного лака. </a:t>
            </a:r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Нанесите второй слой тонированного лака на карточку, на которую ранее вы уже наносили лак.</a:t>
            </a:r>
            <a:endParaRPr lang="en-GB" sz="1400" dirty="0"/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После межслойной выдержки нанесите слой лака на обе карточки.  Теперь на одной карточке у вас 2 слоя лака, на другой – три. </a:t>
            </a:r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Просушите и сравните цвет карточек с цветом автомобиля.</a:t>
            </a:r>
            <a:r>
              <a:rPr lang="en-GB" sz="1400" dirty="0"/>
              <a:t> </a:t>
            </a:r>
            <a:endParaRPr lang="ru-RU" sz="1400" dirty="0"/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При окраске автомобиля необходимо использовать в точности такую же технику нанесения, как и при изготовлении тестовых карточек.</a:t>
            </a:r>
            <a:endParaRPr lang="nl-BE" altLang="en-US" sz="1400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49A9760-6FA9-4147-8367-1FA3A0D8A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042416"/>
            <a:ext cx="7191970" cy="503510"/>
          </a:xfrm>
        </p:spPr>
        <p:txBody>
          <a:bodyPr/>
          <a:lstStyle/>
          <a:p>
            <a:r>
              <a:rPr lang="ru-RU" dirty="0"/>
              <a:t>Определение количества слоёв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87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35C98-1C4B-4590-809C-101F1009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Рабочий процесс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B34C8C-4572-45D4-AABD-2C741C256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700784"/>
            <a:ext cx="8302752" cy="4389120"/>
          </a:xfrm>
        </p:spPr>
        <p:txBody>
          <a:bodyPr/>
          <a:lstStyle/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Подготовьте деталь к окраске, включая зону перехода/прилегающую панель, следуя стандартным рекомендациям</a:t>
            </a:r>
          </a:p>
          <a:p>
            <a:pPr marL="176213" lvl="2" indent="-176213">
              <a:tabLst>
                <a:tab pos="1716088" algn="l"/>
              </a:tabLst>
            </a:pPr>
            <a:endParaRPr lang="en-GB" sz="1400" dirty="0"/>
          </a:p>
          <a:p>
            <a:pPr marL="0" lvl="2" indent="0">
              <a:buNone/>
              <a:tabLst>
                <a:tab pos="1716088" algn="l"/>
              </a:tabLst>
            </a:pP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Нанесите базовое покрытие методом плавного перехода, следуя стандартным рекомендациям</a:t>
            </a:r>
            <a:r>
              <a:rPr lang="en-GB" sz="1400" dirty="0"/>
              <a:t>: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/>
              <a:t>При необходимости </a:t>
            </a:r>
            <a:r>
              <a:rPr lang="ru-RU" sz="1400" dirty="0"/>
              <a:t>для упрощения процесса окраски переходом смешать </a:t>
            </a:r>
            <a:r>
              <a:rPr lang="en-GB" sz="1400" dirty="0"/>
              <a:t>DX5136/DX32 </a:t>
            </a:r>
            <a:r>
              <a:rPr lang="ru-RU" sz="1400" dirty="0"/>
              <a:t>с </a:t>
            </a:r>
            <a:r>
              <a:rPr lang="en-GB" sz="1400" dirty="0"/>
              <a:t>DX34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в пропорции 1:1.</a:t>
            </a:r>
            <a:endParaRPr lang="en-US" sz="1400" dirty="0"/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Нанесите базовое покрытие отдельными слоями для достижения полной укрывистости, соблюдая  межслойную выдержку. Нанесите финальный эффектный слой на сниженном давлении.</a:t>
            </a:r>
            <a:endParaRPr lang="en-GB" sz="1400" dirty="0"/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Каждый слой необходимо наносить, заходя за кромку ранее нанесённого покрытия для плавного перехода в существующее лакокрасочное покрытие.</a:t>
            </a:r>
          </a:p>
          <a:p>
            <a:pPr marL="517525" lvl="3" indent="-1206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Тщательно просушите перед нанесением тонированного лака.</a:t>
            </a:r>
            <a:endParaRPr lang="en-GB" sz="1400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95C8FB-8089-43C9-AF3F-E8DCA29E1C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042416"/>
            <a:ext cx="7191970" cy="503510"/>
          </a:xfrm>
        </p:spPr>
        <p:txBody>
          <a:bodyPr/>
          <a:lstStyle/>
          <a:p>
            <a:r>
              <a:rPr lang="ru-RU" dirty="0"/>
              <a:t>Базовое покрытие </a:t>
            </a:r>
            <a:r>
              <a:rPr lang="en-GB" dirty="0"/>
              <a:t>Duxone</a:t>
            </a:r>
          </a:p>
        </p:txBody>
      </p:sp>
    </p:spTree>
    <p:extLst>
      <p:ext uri="{BB962C8B-B14F-4D97-AF65-F5344CB8AC3E}">
        <p14:creationId xmlns:p14="http://schemas.microsoft.com/office/powerpoint/2010/main" val="43876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BE60FC-1634-4A30-9C5B-40A1DE1D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Рабочий процесс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DC01A2-5F0E-4C2B-90FE-88FE07F2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700784"/>
            <a:ext cx="8302752" cy="4389120"/>
          </a:xfrm>
        </p:spPr>
        <p:txBody>
          <a:bodyPr/>
          <a:lstStyle/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Для успешного результата ремонта используйте 2 разных бачка</a:t>
            </a:r>
            <a:r>
              <a:rPr lang="en-GB" sz="1400" dirty="0"/>
              <a:t>:</a:t>
            </a:r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Один для тонированного лака</a:t>
            </a:r>
            <a:endParaRPr lang="en-GB" sz="1400" dirty="0"/>
          </a:p>
          <a:p>
            <a:pPr marL="517525" lvl="3" indent="-120650">
              <a:buFont typeface="Arial" panose="020B0604020202020204" pitchFamily="34" charset="0"/>
              <a:buChar char="•"/>
              <a:tabLst>
                <a:tab pos="1716088" algn="l"/>
              </a:tabLst>
            </a:pPr>
            <a:r>
              <a:rPr lang="ru-RU" sz="1400" dirty="0"/>
              <a:t>Второй для стандартного лака</a:t>
            </a:r>
          </a:p>
          <a:p>
            <a:pPr marL="396875" lvl="3" indent="0">
              <a:tabLst>
                <a:tab pos="1716088" algn="l"/>
              </a:tabLst>
            </a:pPr>
            <a:endParaRPr lang="en-GB" sz="1400" dirty="0"/>
          </a:p>
          <a:p>
            <a:pPr marL="176213" lvl="2" indent="-176213">
              <a:tabLst>
                <a:tab pos="1716088" algn="l"/>
              </a:tabLst>
            </a:pPr>
            <a:r>
              <a:rPr lang="ru-RU" sz="1400" dirty="0"/>
              <a:t>Приготовьте тонированный лак по формуле из программы поиска цвета </a:t>
            </a:r>
            <a:r>
              <a:rPr lang="en-US" sz="1400" dirty="0"/>
              <a:t>Duxone</a:t>
            </a:r>
            <a:endParaRPr lang="en-GB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75083C5-F9CA-478C-B791-5CCE1F9CC2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042416"/>
            <a:ext cx="7191970" cy="503510"/>
          </a:xfrm>
        </p:spPr>
        <p:txBody>
          <a:bodyPr/>
          <a:lstStyle/>
          <a:p>
            <a:r>
              <a:rPr lang="ru-RU" dirty="0"/>
              <a:t>Тонированный лак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631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B9924-F01D-4045-B88B-63D031AE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27432"/>
            <a:ext cx="7200800" cy="1143000"/>
          </a:xfrm>
        </p:spPr>
        <p:txBody>
          <a:bodyPr/>
          <a:lstStyle/>
          <a:p>
            <a:r>
              <a:rPr lang="ru-RU" dirty="0"/>
              <a:t>Рабочий процесс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53B66F-8B45-49C1-9C79-A1A63FD4F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68" y="1700784"/>
            <a:ext cx="8302752" cy="4389120"/>
          </a:xfrm>
        </p:spPr>
        <p:txBody>
          <a:bodyPr/>
          <a:lstStyle/>
          <a:p>
            <a:r>
              <a:rPr lang="en-GB" dirty="0"/>
              <a:t>INSERT SCREESHOT OF EXAMPLE OF TINTED CLEAR FORMULATION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CA4902-D058-4E27-AF4C-C0DA9B01A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1042416"/>
            <a:ext cx="7191970" cy="503510"/>
          </a:xfrm>
        </p:spPr>
        <p:txBody>
          <a:bodyPr/>
          <a:lstStyle/>
          <a:p>
            <a:r>
              <a:rPr lang="ru-RU" dirty="0"/>
              <a:t>Тонированный лак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844648"/>
      </p:ext>
    </p:extLst>
  </p:cSld>
  <p:clrMapOvr>
    <a:masterClrMapping/>
  </p:clrMapOvr>
</p:sld>
</file>

<file path=ppt/theme/theme1.xml><?xml version="1.0" encoding="utf-8"?>
<a:theme xmlns:a="http://schemas.openxmlformats.org/drawingml/2006/main" name="20140417_Duxone_Powerpoint (1)">
  <a:themeElements>
    <a:clrScheme name="Duxone">
      <a:dk1>
        <a:sysClr val="windowText" lastClr="000000"/>
      </a:dk1>
      <a:lt1>
        <a:sysClr val="window" lastClr="FFFFFF"/>
      </a:lt1>
      <a:dk2>
        <a:srgbClr val="213C71"/>
      </a:dk2>
      <a:lt2>
        <a:srgbClr val="EEECE1"/>
      </a:lt2>
      <a:accent1>
        <a:srgbClr val="6A95CA"/>
      </a:accent1>
      <a:accent2>
        <a:srgbClr val="C7CDD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6C416CB6065C4FB225077728E1D24C" ma:contentTypeVersion="4" ma:contentTypeDescription="Create a new document." ma:contentTypeScope="" ma:versionID="870eabcd409fd6cf2fb817f03da52072">
  <xsd:schema xmlns:xsd="http://www.w3.org/2001/XMLSchema" xmlns:xs="http://www.w3.org/2001/XMLSchema" xmlns:p="http://schemas.microsoft.com/office/2006/metadata/properties" xmlns:ns2="3e12a1e9-8ebe-429d-bb7e-cdf8f836bdb8" xmlns:ns3="9ff8e3a8-ab0c-40a2-8b6e-4874b03062e2" targetNamespace="http://schemas.microsoft.com/office/2006/metadata/properties" ma:root="true" ma:fieldsID="39f1085749470bc0305e169b64cf6292" ns2:_="" ns3:_="">
    <xsd:import namespace="3e12a1e9-8ebe-429d-bb7e-cdf8f836bdb8"/>
    <xsd:import namespace="9ff8e3a8-ab0c-40a2-8b6e-4874b03062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a1e9-8ebe-429d-bb7e-cdf8f836bd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8e3a8-ab0c-40a2-8b6e-4874b0306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C4EDF-709B-489D-8CF3-8985AC4B21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2a1e9-8ebe-429d-bb7e-cdf8f836bdb8"/>
    <ds:schemaRef ds:uri="9ff8e3a8-ab0c-40a2-8b6e-4874b03062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F9FB79-2310-4CED-9706-140F4FB530C1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e12a1e9-8ebe-429d-bb7e-cdf8f836bdb8"/>
    <ds:schemaRef ds:uri="http://schemas.microsoft.com/office/2006/metadata/properties"/>
    <ds:schemaRef ds:uri="http://schemas.microsoft.com/office/infopath/2007/PartnerControls"/>
    <ds:schemaRef ds:uri="9ff8e3a8-ab0c-40a2-8b6e-4874b03062e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BF19D68-FD27-45FD-B2B7-1931F1FFD6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20140417_Duxone_Powerpoint (1)</Template>
  <TotalTime>6342</TotalTime>
  <Words>761</Words>
  <Application>Microsoft Office PowerPoint</Application>
  <PresentationFormat>Экран (4:3)</PresentationFormat>
  <Paragraphs>102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20140417_Duxone_Powerpoint (1)</vt:lpstr>
      <vt:lpstr>РУКОВОДСТВО ПО ИСПОЛЬЗОВАНИЮ ДОБАВОК ДЛЯ ТОНИРОВАНИЯ ЛАКОВ</vt:lpstr>
      <vt:lpstr>Описание</vt:lpstr>
      <vt:lpstr>Продукты</vt:lpstr>
      <vt:lpstr>Продукты</vt:lpstr>
      <vt:lpstr>ТЕХНИЧЕСКАЯ ИНФОРМАЦИЯ</vt:lpstr>
      <vt:lpstr>Подготовка</vt:lpstr>
      <vt:lpstr>Рабочий процесс</vt:lpstr>
      <vt:lpstr>Рабочий процесс</vt:lpstr>
      <vt:lpstr>Рабочий процесс</vt:lpstr>
      <vt:lpstr>Рабочий процесс</vt:lpstr>
      <vt:lpstr>Рабочий процесс</vt:lpstr>
      <vt:lpstr>Рабочий процесс</vt:lpstr>
      <vt:lpstr>СПАСИБО</vt:lpstr>
    </vt:vector>
  </TitlesOfParts>
  <Company>DuPont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CRAB, OLIVIER O</dc:creator>
  <cp:lastModifiedBy>Пользователь</cp:lastModifiedBy>
  <cp:revision>310</cp:revision>
  <cp:lastPrinted>2018-03-01T13:09:17Z</cp:lastPrinted>
  <dcterms:created xsi:type="dcterms:W3CDTF">2014-04-18T11:41:11Z</dcterms:created>
  <dcterms:modified xsi:type="dcterms:W3CDTF">2019-03-11T09:05:44Z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0x0101004A6C416CB6065C4FB225077728E1D24C</vt:lpwstr>
  </property>
  <property fmtid="{D5CDD505-2E9C-101B-9397-08002B2CF9AE}" pid="3" name="MSIP_Label_cc23fa3b-1752-4359-9048-1d590bd7e892_Enabled">
    <vt:lpwstr>True</vt:lpwstr>
  </property>
  <property fmtid="{D5CDD505-2E9C-101B-9397-08002B2CF9AE}" pid="4" name="MSIP_Label_cc23fa3b-1752-4359-9048-1d590bd7e892_SiteId">
    <vt:lpwstr>8b4a07ae-cf39-41d3-8e23-5c8d4c152da5</vt:lpwstr>
  </property>
  <property fmtid="{D5CDD505-2E9C-101B-9397-08002B2CF9AE}" pid="5" name="MSIP_Label_cc23fa3b-1752-4359-9048-1d590bd7e892_Owner">
    <vt:lpwstr>olivier.crab@axaltacs.com</vt:lpwstr>
  </property>
  <property fmtid="{D5CDD505-2E9C-101B-9397-08002B2CF9AE}" pid="6" name="MSIP_Label_cc23fa3b-1752-4359-9048-1d590bd7e892_SetDate">
    <vt:lpwstr>2018-10-11T08:56:09.4101376Z</vt:lpwstr>
  </property>
  <property fmtid="{D5CDD505-2E9C-101B-9397-08002B2CF9AE}" pid="7" name="MSIP_Label_cc23fa3b-1752-4359-9048-1d590bd7e892_Name">
    <vt:lpwstr>Business Internal</vt:lpwstr>
  </property>
  <property fmtid="{D5CDD505-2E9C-101B-9397-08002B2CF9AE}" pid="8" name="MSIP_Label_cc23fa3b-1752-4359-9048-1d590bd7e892_Application">
    <vt:lpwstr>Microsoft Azure Information Protection</vt:lpwstr>
  </property>
  <property fmtid="{D5CDD505-2E9C-101B-9397-08002B2CF9AE}" pid="9" name="MSIP_Label_cc23fa3b-1752-4359-9048-1d590bd7e892_Extended_MSFT_Method">
    <vt:lpwstr>Automatic</vt:lpwstr>
  </property>
  <property fmtid="{D5CDD505-2E9C-101B-9397-08002B2CF9AE}" pid="10" name="Sensitivity">
    <vt:lpwstr>Business Internal</vt:lpwstr>
  </property>
</Properties>
</file>